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57" r:id="rId12"/>
    <p:sldId id="268" r:id="rId13"/>
  </p:sldIdLst>
  <p:sldSz cx="106314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291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62" y="1122363"/>
            <a:ext cx="903676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936" y="3602038"/>
            <a:ext cx="797361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190" y="6370641"/>
            <a:ext cx="2392085" cy="365125"/>
          </a:xfrm>
          <a:prstGeom prst="rect">
            <a:avLst/>
          </a:prstGeom>
        </p:spPr>
        <p:txBody>
          <a:bodyPr/>
          <a:lstStyle/>
          <a:p>
            <a:fld id="{13469B73-3B02-4607-962D-DF82721F805F}" type="datetimeFigureOut">
              <a:rPr lang="it-IT" smtClean="0"/>
              <a:t>01/01/2022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1681" y="6356352"/>
            <a:ext cx="3588127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8488" y="6356352"/>
            <a:ext cx="2392085" cy="365125"/>
          </a:xfrm>
          <a:prstGeom prst="rect">
            <a:avLst/>
          </a:prstGeom>
        </p:spPr>
        <p:txBody>
          <a:bodyPr/>
          <a:lstStyle/>
          <a:p>
            <a:fld id="{21E01C5F-5AD6-4C94-8C84-02B0BD9F0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39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1681" y="2811783"/>
            <a:ext cx="6216679" cy="379095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190" y="6370641"/>
            <a:ext cx="2392085" cy="365125"/>
          </a:xfrm>
          <a:prstGeom prst="rect">
            <a:avLst/>
          </a:prstGeom>
        </p:spPr>
        <p:txBody>
          <a:bodyPr/>
          <a:lstStyle/>
          <a:p>
            <a:fld id="{13469B73-3B02-4607-962D-DF82721F805F}" type="datetimeFigureOut">
              <a:rPr lang="it-IT" smtClean="0"/>
              <a:t>01/01/2022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1681" y="6356352"/>
            <a:ext cx="3588127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8488" y="6356352"/>
            <a:ext cx="2392085" cy="365125"/>
          </a:xfrm>
          <a:prstGeom prst="rect">
            <a:avLst/>
          </a:prstGeom>
        </p:spPr>
        <p:txBody>
          <a:bodyPr/>
          <a:lstStyle/>
          <a:p>
            <a:fld id="{21E01C5F-5AD6-4C94-8C84-02B0BD9F0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2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190" y="6370641"/>
            <a:ext cx="2392085" cy="365125"/>
          </a:xfrm>
          <a:prstGeom prst="rect">
            <a:avLst/>
          </a:prstGeom>
        </p:spPr>
        <p:txBody>
          <a:bodyPr/>
          <a:lstStyle/>
          <a:p>
            <a:fld id="{13469B73-3B02-4607-962D-DF82721F805F}" type="datetimeFigureOut">
              <a:rPr lang="it-IT" smtClean="0"/>
              <a:t>01/01/2022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1681" y="6356352"/>
            <a:ext cx="3588127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08488" y="6356352"/>
            <a:ext cx="2392085" cy="365125"/>
          </a:xfrm>
          <a:prstGeom prst="rect">
            <a:avLst/>
          </a:prstGeom>
        </p:spPr>
        <p:txBody>
          <a:bodyPr/>
          <a:lstStyle/>
          <a:p>
            <a:fld id="{21E01C5F-5AD6-4C94-8C84-02B0BD9F0B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4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5A4978-6313-4203-A985-B4DD513B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223" y="2619376"/>
            <a:ext cx="6752656" cy="3719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5287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9944203-72B1-417B-9CC8-668905BD53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394"/>
            <a:ext cx="10631488" cy="60893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052A734-3311-4D22-9AC6-122B20D8C4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" y="1055639"/>
            <a:ext cx="10631488" cy="571805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B992461-ECF2-4865-8813-1A3A2BB5731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938"/>
            <a:ext cx="10631488" cy="57934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61BAF76-C613-4DDF-B0B9-EFF4038B528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73" y="1752595"/>
            <a:ext cx="7857760" cy="4913382"/>
          </a:xfrm>
          <a:prstGeom prst="rect">
            <a:avLst/>
          </a:prstGeom>
        </p:spPr>
      </p:pic>
      <p:pic>
        <p:nvPicPr>
          <p:cNvPr id="6" name="Immagine 5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01CC44DB-065C-43C1-9C32-632115476B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31488" cy="22281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2339" y="2875027"/>
            <a:ext cx="6185823" cy="379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 descr="Immagine che contiene testo, mongolfiera, grafica vettoriale, colorato&#10;&#10;Descrizione generata automaticamente">
            <a:extLst>
              <a:ext uri="{FF2B5EF4-FFF2-40B4-BE49-F238E27FC236}">
                <a16:creationId xmlns:a16="http://schemas.microsoft.com/office/drawing/2014/main" id="{D6D697C9-E0F8-4AE2-848F-CD9BAC300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"/>
          <a:stretch/>
        </p:blipFill>
        <p:spPr>
          <a:xfrm>
            <a:off x="-10817" y="0"/>
            <a:ext cx="2497489" cy="2072356"/>
          </a:xfrm>
          <a:prstGeom prst="rect">
            <a:avLst/>
          </a:prstGeom>
        </p:spPr>
      </p:pic>
      <p:pic>
        <p:nvPicPr>
          <p:cNvPr id="16" name="Immagine 15" descr="Immagine che contiene testo, stoviglie, serviziodatavola, porcellana&#10;&#10;Descrizione generata automaticamente">
            <a:extLst>
              <a:ext uri="{FF2B5EF4-FFF2-40B4-BE49-F238E27FC236}">
                <a16:creationId xmlns:a16="http://schemas.microsoft.com/office/drawing/2014/main" id="{23011D94-0BC0-426E-8512-DA5393130C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0" y="-140372"/>
            <a:ext cx="8866491" cy="2845472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9A25CD38-4BC5-4A11-8300-EBC6C6B923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40" y="289072"/>
            <a:ext cx="6585707" cy="1815954"/>
          </a:xfrm>
          <a:prstGeom prst="rect">
            <a:avLst/>
          </a:prstGeom>
        </p:spPr>
      </p:pic>
      <p:pic>
        <p:nvPicPr>
          <p:cNvPr id="4" name="Immagine 3" descr="Immagine che contiene volante, ingranaggio&#10;&#10;Descrizione generata automaticamente">
            <a:extLst>
              <a:ext uri="{FF2B5EF4-FFF2-40B4-BE49-F238E27FC236}">
                <a16:creationId xmlns:a16="http://schemas.microsoft.com/office/drawing/2014/main" id="{9F4C1C86-FF2C-4051-B961-B5EE362C856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93" y="122955"/>
            <a:ext cx="1054610" cy="332233"/>
          </a:xfrm>
          <a:prstGeom prst="rect">
            <a:avLst/>
          </a:prstGeom>
        </p:spPr>
      </p:pic>
      <p:pic>
        <p:nvPicPr>
          <p:cNvPr id="19" name="Immagine 18" descr="Immagine che contiene testo, colorato&#10;&#10;Descrizione generata automaticamente">
            <a:extLst>
              <a:ext uri="{FF2B5EF4-FFF2-40B4-BE49-F238E27FC236}">
                <a16:creationId xmlns:a16="http://schemas.microsoft.com/office/drawing/2014/main" id="{CD44390E-B62A-43F4-A1D9-7CE8F4BE41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1" y="2985513"/>
            <a:ext cx="2682245" cy="2441453"/>
          </a:xfrm>
          <a:prstGeom prst="rect">
            <a:avLst/>
          </a:prstGeom>
        </p:spPr>
      </p:pic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1686487A-0EC9-40D8-A722-8A40F43D91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91" y="5895785"/>
            <a:ext cx="966218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8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5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utura Hv BT" panose="020B0702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559C22E-A655-4EE1-8B2B-5360BA83C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19" y="-60119"/>
            <a:ext cx="10777591" cy="6918119"/>
          </a:xfrm>
        </p:spPr>
      </p:pic>
    </p:spTree>
    <p:extLst>
      <p:ext uri="{BB962C8B-B14F-4D97-AF65-F5344CB8AC3E}">
        <p14:creationId xmlns:p14="http://schemas.microsoft.com/office/powerpoint/2010/main" val="364718276"/>
      </p:ext>
    </p:extLst>
  </p:cSld>
  <p:clrMapOvr>
    <a:masterClrMapping/>
  </p:clrMapOvr>
  <p:transition spd="slow" advTm="1084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AF8FC55-A5C2-4CF1-AD89-B4CA47BE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672" y="2818021"/>
            <a:ext cx="6216679" cy="3790950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C00000"/>
                </a:solidFill>
              </a:rPr>
              <a:t>Signore</a:t>
            </a:r>
            <a:r>
              <a:rPr lang="it-IT" dirty="0"/>
              <a:t>, la </a:t>
            </a:r>
            <a:r>
              <a:rPr lang="it-IT" b="1" dirty="0">
                <a:solidFill>
                  <a:srgbClr val="C00000"/>
                </a:solidFill>
              </a:rPr>
              <a:t>Chiesa</a:t>
            </a:r>
            <a:r>
              <a:rPr lang="it-IT" dirty="0"/>
              <a:t>, il </a:t>
            </a:r>
            <a:r>
              <a:rPr lang="it-IT" b="1" dirty="0">
                <a:solidFill>
                  <a:srgbClr val="C00000"/>
                </a:solidFill>
              </a:rPr>
              <a:t>Papa</a:t>
            </a:r>
            <a:r>
              <a:rPr lang="it-IT" dirty="0"/>
              <a:t>, </a:t>
            </a:r>
            <a:br>
              <a:rPr lang="it-IT" dirty="0"/>
            </a:br>
            <a:r>
              <a:rPr lang="it-IT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si</a:t>
            </a:r>
            <a:r>
              <a:rPr lang="it-IT" dirty="0"/>
              <a:t> </a:t>
            </a:r>
            <a:r>
              <a:rPr lang="it-IT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fidano di voi </a:t>
            </a:r>
            <a:br>
              <a:rPr lang="it-IT" dirty="0"/>
            </a:br>
            <a:r>
              <a:rPr lang="it-IT" dirty="0"/>
              <a:t>e </a:t>
            </a:r>
            <a:r>
              <a:rPr lang="it-IT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vi costituiscono testimoni </a:t>
            </a:r>
          </a:p>
          <a:p>
            <a:r>
              <a:rPr lang="it-IT" b="1" dirty="0"/>
              <a:t>nei confronti di tanti altri giovani </a:t>
            </a:r>
            <a:r>
              <a:rPr lang="it-IT" dirty="0"/>
              <a:t>che incontrate sulle </a:t>
            </a:r>
            <a:br>
              <a:rPr lang="it-IT" dirty="0"/>
            </a:br>
            <a:r>
              <a:rPr lang="it-IT" dirty="0"/>
              <a:t>“</a:t>
            </a:r>
            <a:r>
              <a:rPr lang="it-IT" b="1" dirty="0">
                <a:solidFill>
                  <a:srgbClr val="C00000"/>
                </a:solidFill>
              </a:rPr>
              <a:t>vie di Damasco</a:t>
            </a:r>
            <a:r>
              <a:rPr lang="it-IT" dirty="0"/>
              <a:t>” </a:t>
            </a:r>
          </a:p>
          <a:p>
            <a:r>
              <a:rPr lang="it-IT" dirty="0"/>
              <a:t>del </a:t>
            </a:r>
            <a:r>
              <a:rPr lang="it-IT" b="1" dirty="0"/>
              <a:t>nostro tempo</a:t>
            </a:r>
            <a:r>
              <a:rPr lang="it-IT" dirty="0"/>
              <a:t>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BAAB57-6645-46FF-950E-7F533DD1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262" y="2811783"/>
            <a:ext cx="612237" cy="468627"/>
          </a:xfrm>
          <a:prstGeom prst="rect">
            <a:avLst/>
          </a:prstGeom>
        </p:spPr>
      </p:pic>
      <p:pic>
        <p:nvPicPr>
          <p:cNvPr id="4" name="Immagine 3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E9ADB181-2E30-48C3-B726-1A6AB1E8EA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908D84-E951-4D79-B752-B60CEF615C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6" name="Immagine 5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1F21674E-14E3-4C11-B1BE-F52509149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43"/>
    </mc:Choice>
    <mc:Fallback>
      <p:transition spd="slow" advTm="15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nice 1">
            <a:extLst>
              <a:ext uri="{FF2B5EF4-FFF2-40B4-BE49-F238E27FC236}">
                <a16:creationId xmlns:a16="http://schemas.microsoft.com/office/drawing/2014/main" id="{F55FB43F-2C7A-4FD7-B035-E85B4DE14065}"/>
              </a:ext>
            </a:extLst>
          </p:cNvPr>
          <p:cNvSpPr/>
          <p:nvPr/>
        </p:nvSpPr>
        <p:spPr>
          <a:xfrm>
            <a:off x="0" y="0"/>
            <a:ext cx="10702628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5677FE8-E5B2-4217-A274-5235F20EF5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t="32954" r="635" b="2985"/>
          <a:stretch/>
        </p:blipFill>
        <p:spPr>
          <a:xfrm rot="21313492">
            <a:off x="159394" y="558879"/>
            <a:ext cx="10383838" cy="5929312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26CFB6B-F0D7-4F2A-A88A-CAD8D5B2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43" y="5246619"/>
            <a:ext cx="1685109" cy="16851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D7DEB1-6801-4EEF-8D57-DE0CA828F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676">
            <a:off x="7791191" y="5129954"/>
            <a:ext cx="2699105" cy="10169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11" descr="Immagine che contiene testo, mongolfiera, grafica vettoriale, colorato&#10;&#10;Descrizione generata automaticamente">
            <a:extLst>
              <a:ext uri="{FF2B5EF4-FFF2-40B4-BE49-F238E27FC236}">
                <a16:creationId xmlns:a16="http://schemas.microsoft.com/office/drawing/2014/main" id="{C3B47BDE-0F7D-4023-9461-06D892D94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263" cy="1259450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488F9DA-172C-4D61-983F-6DF38A5BD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507">
            <a:off x="501500" y="80678"/>
            <a:ext cx="5798939" cy="15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7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5"/>
    </mc:Choice>
    <mc:Fallback>
      <p:transition spd="slow" advTm="10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EA857D6-D1AB-44D6-8AB0-EC69DCC68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8267"/>
            <a:ext cx="10631488" cy="7306982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0A6F27-D154-4187-ABA8-CF13E3F23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73">
            <a:off x="3771057" y="2320126"/>
            <a:ext cx="6753118" cy="1263460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49A7165-B40F-4B07-A316-80642B9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73">
            <a:off x="3562458" y="2286000"/>
            <a:ext cx="7170311" cy="1601844"/>
          </a:xfrm>
          <a:prstGeom prst="rect">
            <a:avLst/>
          </a:prstGeom>
        </p:spPr>
      </p:pic>
      <p:pic>
        <p:nvPicPr>
          <p:cNvPr id="10" name="Immagine 9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7AA625ED-D61C-42C4-B18E-58D8494CC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73">
            <a:off x="3828080" y="2320126"/>
            <a:ext cx="6639066" cy="1173387"/>
          </a:xfrm>
          <a:prstGeom prst="rect">
            <a:avLst/>
          </a:prstGeom>
        </p:spPr>
      </p:pic>
      <p:pic>
        <p:nvPicPr>
          <p:cNvPr id="12" name="Immagine 11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B7F6BD81-3D72-4D4D-9327-BB55EA0A5E0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050" y="1243604"/>
            <a:ext cx="710185" cy="100584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1BE007B-EB5A-4C03-948F-25D2DCE1D5A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14" name="Immagine 13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402ABF2E-0508-46BD-BF62-08F9F9BE91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10B6B8F-1943-40FE-9EC5-9AB2ED63E1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7" y="3137612"/>
            <a:ext cx="3840479" cy="11763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 descr="Immagine che contiene testo, mongolfiera, grafica vettoriale, colorato&#10;&#10;Descrizione generata automaticamente">
            <a:extLst>
              <a:ext uri="{FF2B5EF4-FFF2-40B4-BE49-F238E27FC236}">
                <a16:creationId xmlns:a16="http://schemas.microsoft.com/office/drawing/2014/main" id="{66E8B88D-A83C-4ADF-9D8C-BC0100A3F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847"/>
            <a:ext cx="1494263" cy="12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9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696">
        <p:circle/>
      </p:transition>
    </mc:Choice>
    <mc:Fallback>
      <p:transition spd="slow" advTm="1669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4C9FA42-A5B5-4B9F-AFD5-50FD4C9A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490" y="3223260"/>
            <a:ext cx="8067962" cy="2892236"/>
          </a:xfrm>
        </p:spPr>
        <p:txBody>
          <a:bodyPr/>
          <a:lstStyle/>
          <a:p>
            <a:pPr algn="ctr"/>
            <a:r>
              <a:rPr lang="it-IT" dirty="0"/>
              <a:t>Nell’abbracciare la vita nuova </a:t>
            </a:r>
            <a:br>
              <a:rPr lang="it-IT" dirty="0"/>
            </a:br>
            <a:r>
              <a:rPr lang="it-IT" dirty="0"/>
              <a:t>che ci è data nel battesimo, </a:t>
            </a:r>
          </a:p>
          <a:p>
            <a:pPr algn="ctr"/>
            <a:r>
              <a:rPr lang="it-IT" b="1" dirty="0"/>
              <a:t>riceviamo anche una missione </a:t>
            </a:r>
            <a:br>
              <a:rPr lang="it-IT" dirty="0"/>
            </a:br>
            <a:r>
              <a:rPr lang="it-IT" dirty="0"/>
              <a:t>dal Signore: </a:t>
            </a:r>
          </a:p>
          <a:p>
            <a:pPr algn="ctr"/>
            <a:r>
              <a:rPr lang="it-IT" sz="3600" b="1" dirty="0">
                <a:solidFill>
                  <a:srgbClr val="C00000"/>
                </a:solidFill>
              </a:rPr>
              <a:t>“Mi sarai testimone!”. </a:t>
            </a:r>
          </a:p>
        </p:txBody>
      </p:sp>
      <p:pic>
        <p:nvPicPr>
          <p:cNvPr id="5" name="Immagine 4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2055ED4A-3257-4FA7-9937-EAAEB22E6E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05B3B1-4324-4CDC-BCE7-88D959A6CC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22216584-E908-4824-AC4B-6744D7C1A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8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40"/>
    </mc:Choice>
    <mc:Fallback>
      <p:transition spd="slow" advTm="1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2F3742-1F0B-478B-A726-EDEFC9CC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226" y="2731773"/>
            <a:ext cx="6776749" cy="379095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Oggi</a:t>
            </a:r>
            <a:r>
              <a:rPr lang="it-IT" dirty="0"/>
              <a:t>  l’invito di Cristo a Paolo </a:t>
            </a:r>
            <a:br>
              <a:rPr lang="it-IT" dirty="0"/>
            </a:br>
            <a:r>
              <a:rPr lang="it-IT" dirty="0"/>
              <a:t>è rivolto a ognuno e ognuna </a:t>
            </a:r>
            <a:br>
              <a:rPr lang="it-IT" dirty="0"/>
            </a:br>
            <a:r>
              <a:rPr lang="it-IT" dirty="0"/>
              <a:t>di voi giovani: </a:t>
            </a:r>
          </a:p>
          <a:p>
            <a:r>
              <a:rPr lang="it-IT" b="1" dirty="0">
                <a:solidFill>
                  <a:srgbClr val="C00000"/>
                </a:solidFill>
              </a:rPr>
              <a:t>Alzati! </a:t>
            </a:r>
            <a:r>
              <a:rPr lang="it-IT" dirty="0"/>
              <a:t>Non puoi rimanere a terra </a:t>
            </a:r>
            <a:br>
              <a:rPr lang="it-IT" dirty="0"/>
            </a:br>
            <a:r>
              <a:rPr lang="it-IT" dirty="0"/>
              <a:t>a “piangerti addosso”, </a:t>
            </a:r>
            <a:br>
              <a:rPr lang="it-IT" dirty="0"/>
            </a:br>
            <a:r>
              <a:rPr lang="it-IT" dirty="0"/>
              <a:t>c’è una missione che ti attende! </a:t>
            </a:r>
          </a:p>
          <a:p>
            <a:r>
              <a:rPr lang="it-IT" b="1" dirty="0">
                <a:solidFill>
                  <a:srgbClr val="C00000"/>
                </a:solidFill>
              </a:rPr>
              <a:t>Anche tu </a:t>
            </a:r>
            <a:r>
              <a:rPr lang="it-IT" dirty="0"/>
              <a:t>puoi essere testimone </a:t>
            </a:r>
            <a:br>
              <a:rPr lang="it-IT" dirty="0"/>
            </a:br>
            <a:r>
              <a:rPr lang="it-IT" dirty="0"/>
              <a:t>delle opere che Gesù </a:t>
            </a:r>
            <a:br>
              <a:rPr lang="it-IT" dirty="0"/>
            </a:br>
            <a:r>
              <a:rPr lang="it-IT" dirty="0"/>
              <a:t>ha iniziato a compiere in te. </a:t>
            </a:r>
          </a:p>
          <a:p>
            <a:r>
              <a:rPr lang="it-IT" dirty="0"/>
              <a:t>Perciò, in nome di Cristo, </a:t>
            </a:r>
            <a:r>
              <a:rPr lang="it-IT" b="1" dirty="0">
                <a:solidFill>
                  <a:srgbClr val="C00000"/>
                </a:solidFill>
              </a:rPr>
              <a:t>ti dico:</a:t>
            </a:r>
          </a:p>
        </p:txBody>
      </p:sp>
      <p:pic>
        <p:nvPicPr>
          <p:cNvPr id="4" name="Immagine 3" descr="Immagine che contiene testo, edificio, finestra&#10;&#10;Descrizione generata automaticamente">
            <a:extLst>
              <a:ext uri="{FF2B5EF4-FFF2-40B4-BE49-F238E27FC236}">
                <a16:creationId xmlns:a16="http://schemas.microsoft.com/office/drawing/2014/main" id="{91DE36FD-070B-46EE-84DF-B9F9A8FC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92" y="2686053"/>
            <a:ext cx="612238" cy="468627"/>
          </a:xfrm>
          <a:prstGeom prst="rect">
            <a:avLst/>
          </a:prstGeom>
        </p:spPr>
      </p:pic>
      <p:pic>
        <p:nvPicPr>
          <p:cNvPr id="5" name="Immagine 4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7B92C897-096E-4E6C-92E7-87743160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F1B4CC6-2368-4F45-88ED-AB9BB73B1DF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7" name="Immagine 6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1627E577-7F0F-4088-B743-AD7E04D40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3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55"/>
    </mc:Choice>
    <mc:Fallback>
      <p:transition spd="slow" advTm="19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9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3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2F3742-1F0B-478B-A726-EDEFC9CC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991" y="2811783"/>
            <a:ext cx="6216679" cy="379095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Alzati e testimonia </a:t>
            </a:r>
            <a:br>
              <a:rPr lang="it-IT" dirty="0"/>
            </a:br>
            <a:r>
              <a:rPr lang="it-IT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la tua esperienza di cieco </a:t>
            </a:r>
          </a:p>
          <a:p>
            <a:r>
              <a:rPr lang="it-IT" dirty="0"/>
              <a:t>che </a:t>
            </a:r>
            <a:r>
              <a:rPr lang="it-IT" b="1" dirty="0"/>
              <a:t>ha incontrato la luce</a:t>
            </a:r>
            <a:r>
              <a:rPr lang="it-IT" dirty="0"/>
              <a:t>, </a:t>
            </a:r>
          </a:p>
          <a:p>
            <a:r>
              <a:rPr lang="it-IT" b="1" dirty="0"/>
              <a:t>ha visto il bene </a:t>
            </a:r>
            <a:r>
              <a:rPr lang="it-IT" dirty="0"/>
              <a:t>e </a:t>
            </a:r>
            <a:r>
              <a:rPr lang="it-IT" b="1" dirty="0"/>
              <a:t>la bellezza di Dio </a:t>
            </a:r>
            <a:br>
              <a:rPr lang="it-IT" dirty="0"/>
            </a:br>
            <a:r>
              <a:rPr lang="it-IT" dirty="0"/>
              <a:t>in sé stesso, negli altri </a:t>
            </a:r>
          </a:p>
          <a:p>
            <a:r>
              <a:rPr lang="it-IT" dirty="0"/>
              <a:t>e nella comunione della Chiesa </a:t>
            </a:r>
            <a:br>
              <a:rPr lang="it-IT" dirty="0"/>
            </a:br>
            <a:r>
              <a:rPr lang="it-IT" dirty="0"/>
              <a:t>che </a:t>
            </a:r>
            <a:r>
              <a:rPr lang="it-IT" b="1" dirty="0"/>
              <a:t>vince ogni solitudine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D599C5-7C00-4767-BD67-FE9CDC99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262" y="2811783"/>
            <a:ext cx="612237" cy="468627"/>
          </a:xfrm>
          <a:prstGeom prst="rect">
            <a:avLst/>
          </a:prstGeom>
        </p:spPr>
      </p:pic>
      <p:pic>
        <p:nvPicPr>
          <p:cNvPr id="5" name="Immagine 4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7CD60EB4-7F70-4E11-B71F-C65BBD8BC0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D1DB557-73DE-4327-8FCB-36B9C5D200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7" name="Immagine 6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7196BE85-BC18-466A-A42A-68BD1628F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3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35"/>
    </mc:Choice>
    <mc:Fallback>
      <p:transition spd="slow" advTm="17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2F3742-1F0B-478B-A726-EDEFC9CC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062" y="2793739"/>
            <a:ext cx="6216679" cy="379095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Alzati e testimonia</a:t>
            </a:r>
            <a:br>
              <a:rPr lang="it-IT" dirty="0"/>
            </a:br>
            <a:r>
              <a:rPr lang="it-IT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l’amore e il rispetto </a:t>
            </a:r>
          </a:p>
          <a:p>
            <a:r>
              <a:rPr lang="it-IT" dirty="0"/>
              <a:t>che </a:t>
            </a:r>
            <a:r>
              <a:rPr lang="it-IT" b="1" dirty="0"/>
              <a:t>è possibile instaurare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nelle </a:t>
            </a:r>
            <a:r>
              <a:rPr lang="it-IT" b="1" dirty="0"/>
              <a:t>relazioni</a:t>
            </a:r>
            <a:r>
              <a:rPr lang="it-IT" dirty="0"/>
              <a:t> umane, </a:t>
            </a:r>
          </a:p>
          <a:p>
            <a:r>
              <a:rPr lang="it-IT" dirty="0"/>
              <a:t>nella </a:t>
            </a:r>
            <a:r>
              <a:rPr lang="it-IT" b="1" dirty="0"/>
              <a:t>vita</a:t>
            </a:r>
            <a:r>
              <a:rPr lang="it-IT" dirty="0"/>
              <a:t> </a:t>
            </a:r>
            <a:r>
              <a:rPr lang="it-IT" b="1" dirty="0"/>
              <a:t>familiare</a:t>
            </a:r>
            <a:r>
              <a:rPr lang="it-IT" dirty="0"/>
              <a:t>, </a:t>
            </a:r>
          </a:p>
          <a:p>
            <a:r>
              <a:rPr lang="it-IT" dirty="0"/>
              <a:t>nel </a:t>
            </a:r>
            <a:r>
              <a:rPr lang="it-IT" b="1" dirty="0"/>
              <a:t>dialogo</a:t>
            </a:r>
            <a:r>
              <a:rPr lang="it-IT" dirty="0"/>
              <a:t> tra genitori e figli, </a:t>
            </a:r>
            <a:br>
              <a:rPr lang="it-IT" dirty="0"/>
            </a:br>
            <a:r>
              <a:rPr lang="it-IT" dirty="0"/>
              <a:t>tra giovani e anziani</a:t>
            </a:r>
          </a:p>
        </p:txBody>
      </p:sp>
      <p:pic>
        <p:nvPicPr>
          <p:cNvPr id="4" name="Immagine 3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091C9A89-4293-4BD6-97E4-42F49CF655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C0E3629-B680-4DF4-946C-FF07B787A6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6" name="Immagine 5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726640AC-F5E6-43BA-8576-E2B1F5E75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A1056EF-7339-4FD9-8CBC-9275B5001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262" y="2811783"/>
            <a:ext cx="612237" cy="4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07"/>
    </mc:Choice>
    <mc:Fallback>
      <p:transition spd="slow" advTm="21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2F3742-1F0B-478B-A726-EDEFC9CC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437" y="2811783"/>
            <a:ext cx="6216679" cy="37909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Alzati e difendi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dirty="0"/>
              <a:t>la </a:t>
            </a:r>
            <a:r>
              <a:rPr lang="it-IT" b="1" dirty="0"/>
              <a:t>giustizia sociale</a:t>
            </a:r>
            <a:r>
              <a:rPr lang="it-IT" dirty="0"/>
              <a:t>, </a:t>
            </a:r>
          </a:p>
          <a:p>
            <a:r>
              <a:rPr lang="it-IT" dirty="0"/>
              <a:t>la </a:t>
            </a:r>
            <a:r>
              <a:rPr lang="it-IT" b="1" dirty="0"/>
              <a:t>verità</a:t>
            </a:r>
            <a:r>
              <a:rPr lang="it-IT" dirty="0"/>
              <a:t> e la </a:t>
            </a:r>
            <a:r>
              <a:rPr lang="it-IT" b="1" dirty="0"/>
              <a:t>rettitudine</a:t>
            </a:r>
            <a:r>
              <a:rPr lang="it-IT" dirty="0"/>
              <a:t>, </a:t>
            </a:r>
          </a:p>
          <a:p>
            <a:r>
              <a:rPr lang="it-IT" dirty="0"/>
              <a:t>i </a:t>
            </a:r>
            <a:r>
              <a:rPr lang="it-IT" b="1" dirty="0"/>
              <a:t>diritti umani</a:t>
            </a:r>
            <a:r>
              <a:rPr lang="it-IT" dirty="0"/>
              <a:t>, i perseguitati, </a:t>
            </a:r>
            <a:br>
              <a:rPr lang="it-IT" dirty="0"/>
            </a:br>
            <a:r>
              <a:rPr lang="it-IT" dirty="0"/>
              <a:t>i poveri e i vulnerabili,</a:t>
            </a:r>
          </a:p>
          <a:p>
            <a:r>
              <a:rPr lang="it-IT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coloro che non hanno voce </a:t>
            </a:r>
            <a:br>
              <a:rPr lang="it-IT" dirty="0"/>
            </a:br>
            <a:r>
              <a:rPr lang="it-IT" dirty="0"/>
              <a:t>nella società, gli immigrati.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0740AE-7FBA-40C9-B0FB-120FF3AD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262" y="2811783"/>
            <a:ext cx="612237" cy="468627"/>
          </a:xfrm>
          <a:prstGeom prst="rect">
            <a:avLst/>
          </a:prstGeom>
        </p:spPr>
      </p:pic>
      <p:pic>
        <p:nvPicPr>
          <p:cNvPr id="5" name="Immagine 4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ECB873D1-3386-48AD-A630-A23B26B864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8CD6B13-96A4-4600-B541-1342C942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7" name="Immagine 6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0DF4EC31-5698-4461-9BA3-6620A9C5F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19"/>
    </mc:Choice>
    <mc:Fallback>
      <p:transition spd="slow" advTm="15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2F3742-1F0B-478B-A726-EDEFC9CC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063" y="2780611"/>
            <a:ext cx="6216679" cy="37909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Alzati e testimonia </a:t>
            </a:r>
            <a:br>
              <a:rPr lang="it-IT" dirty="0"/>
            </a:br>
            <a:r>
              <a:rPr lang="it-IT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il nuovo sguardo </a:t>
            </a:r>
          </a:p>
          <a:p>
            <a:r>
              <a:rPr lang="it-IT" dirty="0"/>
              <a:t>che ti fa </a:t>
            </a:r>
            <a:r>
              <a:rPr lang="it-IT" b="1" dirty="0"/>
              <a:t>vedere </a:t>
            </a:r>
            <a:r>
              <a:rPr lang="it-IT" dirty="0"/>
              <a:t>il creato </a:t>
            </a:r>
            <a:br>
              <a:rPr lang="it-IT" dirty="0"/>
            </a:br>
            <a:r>
              <a:rPr lang="it-IT" dirty="0"/>
              <a:t>con occhi pieni di </a:t>
            </a:r>
            <a:r>
              <a:rPr lang="it-IT" b="1" dirty="0"/>
              <a:t>meraviglia</a:t>
            </a:r>
            <a:r>
              <a:rPr lang="it-IT" dirty="0"/>
              <a:t>, </a:t>
            </a:r>
          </a:p>
          <a:p>
            <a:r>
              <a:rPr lang="it-IT" dirty="0"/>
              <a:t>ti fa </a:t>
            </a:r>
            <a:r>
              <a:rPr lang="it-IT" b="1" dirty="0"/>
              <a:t>riconoscere</a:t>
            </a:r>
            <a:r>
              <a:rPr lang="it-IT" dirty="0"/>
              <a:t> la Terra </a:t>
            </a:r>
            <a:br>
              <a:rPr lang="it-IT" dirty="0"/>
            </a:br>
            <a:r>
              <a:rPr lang="it-IT" dirty="0"/>
              <a:t>come la </a:t>
            </a:r>
            <a:r>
              <a:rPr lang="it-IT" b="1" dirty="0"/>
              <a:t>nostra casa comune </a:t>
            </a:r>
          </a:p>
          <a:p>
            <a:r>
              <a:rPr lang="it-IT" dirty="0"/>
              <a:t>e ti dà il </a:t>
            </a:r>
            <a:r>
              <a:rPr lang="it-IT" b="1" dirty="0"/>
              <a:t>coraggio</a:t>
            </a:r>
            <a:r>
              <a:rPr lang="it-IT" dirty="0"/>
              <a:t> di difendere </a:t>
            </a:r>
            <a:r>
              <a:rPr lang="it-IT" b="1" dirty="0"/>
              <a:t>l’ecologia</a:t>
            </a:r>
            <a:r>
              <a:rPr lang="it-IT" dirty="0"/>
              <a:t> </a:t>
            </a:r>
            <a:r>
              <a:rPr lang="it-IT" b="1" dirty="0"/>
              <a:t>integrale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9F711F-5AE3-4A45-8532-E96012E8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307" y="2780611"/>
            <a:ext cx="612237" cy="468627"/>
          </a:xfrm>
          <a:prstGeom prst="rect">
            <a:avLst/>
          </a:prstGeom>
        </p:spPr>
      </p:pic>
      <p:pic>
        <p:nvPicPr>
          <p:cNvPr id="5" name="Immagine 4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7D2D7395-2113-4792-B710-B6F071B077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D219D6D-2979-4417-BB83-2B203647FD6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7" name="Immagine 6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6BF749E4-AD8A-4E8E-89F3-CBE98AD77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6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83"/>
    </mc:Choice>
    <mc:Fallback>
      <p:transition spd="slow" advTm="22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2F3742-1F0B-478B-A726-EDEFC9CC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17" y="2720058"/>
            <a:ext cx="6216679" cy="3790950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Alzati e testimonia </a:t>
            </a:r>
            <a:br>
              <a:rPr lang="it-IT" dirty="0"/>
            </a:br>
            <a:r>
              <a:rPr lang="it-IT" dirty="0"/>
              <a:t>che le esistenze </a:t>
            </a:r>
            <a:r>
              <a:rPr lang="it-IT" b="1" dirty="0"/>
              <a:t>fallite</a:t>
            </a:r>
            <a:r>
              <a:rPr lang="it-IT" dirty="0"/>
              <a:t> </a:t>
            </a:r>
            <a:br>
              <a:rPr lang="it-IT" dirty="0"/>
            </a:br>
            <a:r>
              <a:rPr lang="it-IT" sz="3000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possono essere ricostruite</a:t>
            </a:r>
            <a:r>
              <a:rPr lang="it-IT" dirty="0"/>
              <a:t>, </a:t>
            </a:r>
          </a:p>
          <a:p>
            <a:r>
              <a:rPr lang="it-IT" dirty="0"/>
              <a:t>che le persone già </a:t>
            </a:r>
            <a:r>
              <a:rPr lang="it-IT" b="1" dirty="0"/>
              <a:t>morte nello spirito </a:t>
            </a:r>
            <a:br>
              <a:rPr lang="it-IT" dirty="0"/>
            </a:br>
            <a:r>
              <a:rPr lang="it-IT" dirty="0"/>
              <a:t>possono </a:t>
            </a:r>
            <a:r>
              <a:rPr lang="it-IT" b="1" dirty="0"/>
              <a:t>risorgere</a:t>
            </a:r>
            <a:r>
              <a:rPr lang="it-IT" dirty="0"/>
              <a:t>, </a:t>
            </a:r>
          </a:p>
          <a:p>
            <a:r>
              <a:rPr lang="it-IT" dirty="0"/>
              <a:t>che le persone </a:t>
            </a:r>
            <a:r>
              <a:rPr lang="it-IT" b="1" dirty="0"/>
              <a:t>schiave</a:t>
            </a:r>
            <a:r>
              <a:rPr lang="it-IT" dirty="0"/>
              <a:t> possono ritornare </a:t>
            </a:r>
            <a:r>
              <a:rPr lang="it-IT" b="1" dirty="0"/>
              <a:t>libere</a:t>
            </a:r>
            <a:r>
              <a:rPr lang="it-IT" dirty="0"/>
              <a:t>, </a:t>
            </a:r>
          </a:p>
          <a:p>
            <a:r>
              <a:rPr lang="it-IT" dirty="0"/>
              <a:t>che i cuori </a:t>
            </a:r>
            <a:r>
              <a:rPr lang="it-IT" b="1" dirty="0"/>
              <a:t>oppressi dalla tristezza </a:t>
            </a:r>
            <a:r>
              <a:rPr lang="it-IT" dirty="0"/>
              <a:t>possono </a:t>
            </a:r>
            <a:r>
              <a:rPr lang="it-IT" sz="3000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ritrovare la speranza.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4448DB-F99F-4910-9C27-E6B9EF764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6780" y="2693039"/>
            <a:ext cx="612237" cy="468627"/>
          </a:xfrm>
          <a:prstGeom prst="rect">
            <a:avLst/>
          </a:prstGeom>
        </p:spPr>
      </p:pic>
      <p:pic>
        <p:nvPicPr>
          <p:cNvPr id="5" name="Immagine 4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E40DFC58-5CB4-43CC-B9A1-48649B601D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C9BB398-AB52-4E42-8AB6-22B508463F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7" name="Immagine 6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B9D8976-2BAF-4E29-9820-CB110591B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1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67"/>
    </mc:Choice>
    <mc:Fallback>
      <p:transition spd="slow" advTm="1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AF8FC55-A5C2-4CF1-AD89-B4CA47BE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773" y="2811783"/>
            <a:ext cx="6216679" cy="379095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Alzati e testimonia </a:t>
            </a:r>
            <a:br>
              <a:rPr lang="it-IT" dirty="0"/>
            </a:br>
            <a:r>
              <a:rPr lang="it-IT" dirty="0"/>
              <a:t>con</a:t>
            </a:r>
            <a:r>
              <a:rPr lang="it-IT" b="1" dirty="0">
                <a:solidFill>
                  <a:srgbClr val="C00000"/>
                </a:solidFill>
              </a:rPr>
              <a:t> gioia </a:t>
            </a:r>
            <a:r>
              <a:rPr lang="it-IT" dirty="0"/>
              <a:t>che </a:t>
            </a:r>
            <a:r>
              <a:rPr lang="it-IT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Cristo vive</a:t>
            </a:r>
            <a:r>
              <a:rPr lang="it-IT" dirty="0"/>
              <a:t>! </a:t>
            </a:r>
          </a:p>
          <a:p>
            <a:r>
              <a:rPr lang="it-IT" b="1" dirty="0"/>
              <a:t>Diffondi</a:t>
            </a:r>
            <a:r>
              <a:rPr lang="it-IT" dirty="0"/>
              <a:t> il suo messaggio </a:t>
            </a:r>
            <a:br>
              <a:rPr lang="it-IT" dirty="0"/>
            </a:br>
            <a:r>
              <a:rPr lang="it-IT" dirty="0"/>
              <a:t>di amore e salvezza </a:t>
            </a:r>
            <a:br>
              <a:rPr lang="it-IT" dirty="0"/>
            </a:br>
            <a:r>
              <a:rPr lang="it-IT" dirty="0"/>
              <a:t>tra i tuoi coetanei, </a:t>
            </a:r>
          </a:p>
          <a:p>
            <a:r>
              <a:rPr lang="it-IT" dirty="0"/>
              <a:t>a scuola, all’università, </a:t>
            </a:r>
            <a:br>
              <a:rPr lang="it-IT" dirty="0"/>
            </a:br>
            <a:r>
              <a:rPr lang="it-IT" dirty="0"/>
              <a:t>nel lavoro, nel </a:t>
            </a:r>
            <a:r>
              <a:rPr lang="it-IT" b="1" dirty="0"/>
              <a:t>mondo digitale</a:t>
            </a:r>
            <a:r>
              <a:rPr lang="it-IT" dirty="0"/>
              <a:t>,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7B59BC-F7B7-4B7A-BB3E-A7343A8FF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9907" y="2811783"/>
            <a:ext cx="612237" cy="468627"/>
          </a:xfrm>
          <a:prstGeom prst="rect">
            <a:avLst/>
          </a:prstGeom>
        </p:spPr>
      </p:pic>
      <p:pic>
        <p:nvPicPr>
          <p:cNvPr id="5" name="Immagine 4" descr="Immagine che contiene decorato&#10;&#10;Descrizione generata automaticamente">
            <a:extLst>
              <a:ext uri="{FF2B5EF4-FFF2-40B4-BE49-F238E27FC236}">
                <a16:creationId xmlns:a16="http://schemas.microsoft.com/office/drawing/2014/main" id="{A5CA8321-33B4-49B3-80FF-A6E368B0BB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1687197"/>
            <a:ext cx="710185" cy="10058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C5F65B3-5D3B-4626-ABC0-6A2F8A78CD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4" y="5495227"/>
            <a:ext cx="1240539" cy="1240539"/>
          </a:xfrm>
          <a:prstGeom prst="rect">
            <a:avLst/>
          </a:prstGeom>
        </p:spPr>
      </p:pic>
      <p:pic>
        <p:nvPicPr>
          <p:cNvPr id="7" name="Immagine 6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6B55B717-7B8B-4B95-A008-4383B385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21"/>
            <a:ext cx="1539243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27"/>
    </mc:Choice>
    <mc:Fallback>
      <p:transition spd="slow" advTm="12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367</Words>
  <Application>Microsoft Office PowerPoint</Application>
  <PresentationFormat>Personalizzato</PresentationFormat>
  <Paragraphs>33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Futura Hv BT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granata</dc:creator>
  <cp:lastModifiedBy>pasquale granata</cp:lastModifiedBy>
  <cp:revision>9</cp:revision>
  <dcterms:created xsi:type="dcterms:W3CDTF">2021-12-31T22:27:49Z</dcterms:created>
  <dcterms:modified xsi:type="dcterms:W3CDTF">2022-01-01T15:03:51Z</dcterms:modified>
</cp:coreProperties>
</file>